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3999" y="1122363"/>
            <a:ext cx="9144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4"/>
            <a:ext cx="2628900" cy="5811837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198" y="365124"/>
            <a:ext cx="7734299" cy="581183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365124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7" y="1681162"/>
            <a:ext cx="5157785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7" y="2505074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7" y="987424"/>
            <a:ext cx="6172200" cy="4873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7" y="987424"/>
            <a:ext cx="6172200" cy="48736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8" y="365124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8" y="18256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8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8" y="6356349"/>
            <a:ext cx="41148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osipenko.nikitka@yandex.ru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6892111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21167" y="-19049"/>
            <a:ext cx="12272267" cy="6915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>
                <a:lumMod val="75000"/>
              </a:schemeClr>
            </a:gs>
            <a:gs pos="79000">
              <a:srgbClr val="FFFFFF"/>
            </a:gs>
          </a:gsLst>
          <a:lin ang="27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5311144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12698" y="15873"/>
            <a:ext cx="10515600" cy="87947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sz="5500" b="1">
                <a:solidFill>
                  <a:schemeClr val="bg1"/>
                </a:solidFill>
                <a:latin typeface="Liberation Sans"/>
                <a:cs typeface="Liberation Sans"/>
              </a:rPr>
              <a:t>Участие в Сирийской компании:</a:t>
            </a:r>
            <a:endParaRPr sz="5500" b="1">
              <a:solidFill>
                <a:schemeClr val="bg1"/>
              </a:solidFill>
            </a:endParaRPr>
          </a:p>
        </p:txBody>
      </p:sp>
      <p:pic>
        <p:nvPicPr>
          <p:cNvPr id="180295231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2697" y="895347"/>
            <a:ext cx="8237901" cy="5537700"/>
          </a:xfrm>
          <a:prstGeom prst="rect">
            <a:avLst/>
          </a:prstGeom>
        </p:spPr>
      </p:pic>
      <p:sp>
        <p:nvSpPr>
          <p:cNvPr id="586758952" name=""/>
          <p:cNvSpPr txBox="1"/>
          <p:nvPr/>
        </p:nvSpPr>
        <p:spPr bwMode="auto">
          <a:xfrm flipH="0" flipV="0">
            <a:off x="8250599" y="895347"/>
            <a:ext cx="3963479" cy="589800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sz="20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15 октября 2016 г. авианосная многоцелевая группа в составе ТАКР «Кузнецов» вышли на боевую службу.</a:t>
            </a:r>
            <a:br>
              <a:rPr sz="20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</a:br>
            <a:r>
              <a:rPr sz="20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Авиагруппа ТАКР приступила к полетам в небе Сирии с 10 ноября, первый боевой вылет состоялся 15 ноября, последний – 6 января 2017 г. За это время авиационная группа совершила 420 боевых вылетов (в том числе 117 – ночью), поразив до </a:t>
            </a:r>
            <a:r>
              <a:rPr sz="20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1252 целей, а кроме этого, для их обеспечения самолеты и вертолеты ТАКР совершили еще 700 вылетов. Сам же Авианосец прошёл 18000 морских миль</a:t>
            </a:r>
            <a:r>
              <a:rPr/>
              <a:t>.</a:t>
            </a:r>
            <a:endParaRPr sz="2000" b="0" i="0" u="none">
              <a:solidFill>
                <a:srgbClr val="000000"/>
              </a:solidFill>
              <a:latin typeface="KacstBook"/>
              <a:ea typeface="Liberation Sans"/>
              <a:cs typeface="Kacst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003663">
                <a:alpha val="94999"/>
              </a:srgbClr>
            </a:gs>
            <a:gs pos="19000">
              <a:schemeClr val="accent5">
                <a:lumMod val="60000"/>
                <a:lumOff val="40000"/>
                <a:alpha val="94999"/>
              </a:schemeClr>
            </a:gs>
            <a:gs pos="50000">
              <a:schemeClr val="accent5">
                <a:lumMod val="20000"/>
                <a:lumOff val="80000"/>
                <a:alpha val="94999"/>
              </a:schemeClr>
            </a:gs>
            <a:gs pos="79000">
              <a:srgbClr val="FFFFFF">
                <a:alpha val="94999"/>
              </a:srgbClr>
            </a:gs>
          </a:gsLst>
          <a:lin ang="27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5597769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12699" y="15873"/>
            <a:ext cx="10515600" cy="97472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sz="5500" b="1" i="0" u="none" spc="-37">
                <a:solidFill>
                  <a:schemeClr val="bg1"/>
                </a:solidFill>
                <a:latin typeface="Liberation Sans"/>
                <a:ea typeface="Liberation Sans"/>
                <a:cs typeface="Liberation Sans"/>
              </a:rPr>
              <a:t>Награждение Орденом Ушакова</a:t>
            </a:r>
            <a:r>
              <a:rPr sz="5500" b="1">
                <a:solidFill>
                  <a:schemeClr val="bg1"/>
                </a:solidFill>
                <a:latin typeface="Liberation Sans"/>
                <a:cs typeface="Liberation Sans"/>
              </a:rPr>
              <a:t>:</a:t>
            </a:r>
            <a:endParaRPr sz="5500" b="1">
              <a:solidFill>
                <a:schemeClr val="bg1"/>
              </a:solidFill>
              <a:latin typeface="Liberation Sans"/>
              <a:cs typeface="Liberation Sans"/>
            </a:endParaRPr>
          </a:p>
        </p:txBody>
      </p:sp>
      <p:pic>
        <p:nvPicPr>
          <p:cNvPr id="142392669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145196" y="876298"/>
            <a:ext cx="9046800" cy="5955615"/>
          </a:xfrm>
          <a:prstGeom prst="rect">
            <a:avLst/>
          </a:prstGeom>
        </p:spPr>
      </p:pic>
      <p:sp>
        <p:nvSpPr>
          <p:cNvPr id="616558195" name=""/>
          <p:cNvSpPr txBox="1"/>
          <p:nvPr/>
        </p:nvSpPr>
        <p:spPr bwMode="auto">
          <a:xfrm flipH="0" flipV="0">
            <a:off x="115385" y="1257299"/>
            <a:ext cx="3030062" cy="5212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4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В составе </a:t>
            </a:r>
            <a:endParaRPr sz="2400" b="0" i="0" u="none">
              <a:solidFill>
                <a:srgbClr val="000000"/>
              </a:solidFill>
              <a:latin typeface="KacstBook"/>
              <a:ea typeface="Liberation Sans"/>
              <a:cs typeface="KacstBook"/>
            </a:endParaRPr>
          </a:p>
          <a:p>
            <a:pPr algn="ctr">
              <a:defRPr/>
            </a:pPr>
            <a:r>
              <a:rPr sz="24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корабельной группы Северного флота тяжелый авианесущий крейсер «Адмирал Кузнецов» успешно прошел боевое крещение в Сирии, за что Президентом РФ была вручена государственная награда. </a:t>
            </a:r>
            <a:endParaRPr sz="2400" b="0" i="0" u="none">
              <a:solidFill>
                <a:srgbClr val="000000"/>
              </a:solidFill>
              <a:latin typeface="KacstBook"/>
              <a:ea typeface="Liberation Sans"/>
              <a:cs typeface="Kacst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003663">
                <a:alpha val="94999"/>
              </a:srgbClr>
            </a:gs>
            <a:gs pos="19000">
              <a:schemeClr val="accent5">
                <a:lumMod val="60000"/>
                <a:lumOff val="40000"/>
                <a:alpha val="94999"/>
              </a:schemeClr>
            </a:gs>
            <a:gs pos="50000">
              <a:schemeClr val="accent5">
                <a:lumMod val="20000"/>
                <a:lumOff val="80000"/>
                <a:alpha val="94999"/>
              </a:schemeClr>
            </a:gs>
            <a:gs pos="79000">
              <a:srgbClr val="FFFFFF">
                <a:alpha val="94999"/>
              </a:srgbClr>
            </a:gs>
          </a:gsLst>
          <a:lin ang="27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7133790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377105990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12697" y="15872"/>
            <a:ext cx="10515600" cy="746127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sz="5200" b="1" i="0" u="none" spc="-38">
                <a:solidFill>
                  <a:schemeClr val="tx1">
                    <a:lumMod val="75000"/>
                    <a:lumOff val="25000"/>
                  </a:schemeClr>
                </a:solidFill>
                <a:latin typeface="Liberation Sans"/>
                <a:ea typeface="Liberation Sans"/>
                <a:cs typeface="Liberation Sans"/>
              </a:rPr>
              <a:t>Начало ремонтных работ:</a:t>
            </a:r>
            <a:r>
              <a:rPr sz="5200" b="1" i="0" u="none" spc="-37">
                <a:solidFill>
                  <a:schemeClr val="tx1">
                    <a:lumMod val="75000"/>
                    <a:lumOff val="25000"/>
                  </a:schemeClr>
                </a:solidFill>
                <a:latin typeface="DejaVu Serif Condensed"/>
                <a:ea typeface="Liberation Sans"/>
                <a:cs typeface="DejaVu Serif Condensed"/>
              </a:rPr>
              <a:t> </a:t>
            </a:r>
            <a:endParaRPr sz="4400" b="1">
              <a:solidFill>
                <a:schemeClr val="tx1"/>
              </a:solidFill>
              <a:latin typeface="DejaVu Serif Condensed"/>
              <a:cs typeface="DejaVu Serif Condensed"/>
            </a:endParaRPr>
          </a:p>
        </p:txBody>
      </p:sp>
      <p:sp>
        <p:nvSpPr>
          <p:cNvPr id="824816494" name=""/>
          <p:cNvSpPr txBox="1"/>
          <p:nvPr/>
        </p:nvSpPr>
        <p:spPr bwMode="auto">
          <a:xfrm flipH="0" flipV="0">
            <a:off x="2353788" y="5547323"/>
            <a:ext cx="9838425" cy="131067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В 2018 Тяжёлый авианесущий крейсер «Адмирал Флота Советского Союза Кузнецов» встал на ремонт и модернизацию.</a:t>
            </a:r>
            <a:br>
              <a:rPr sz="20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</a:br>
            <a:r>
              <a:rPr sz="20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Его ремонт выполняется в г.Мурманске, на принадлежащем ОСК филиале Центра судоремонта «Звездочка» — 35-м судоремонтном заводе (СРЗ).</a:t>
            </a:r>
            <a:endParaRPr sz="2000" b="0">
              <a:latin typeface="KacstBook"/>
              <a:cs typeface="Kacst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003663">
                <a:alpha val="91000"/>
              </a:srgbClr>
            </a:gs>
            <a:gs pos="25000">
              <a:schemeClr val="accent5">
                <a:lumMod val="60000"/>
                <a:lumOff val="40000"/>
                <a:alpha val="91000"/>
              </a:schemeClr>
            </a:gs>
            <a:gs pos="50000">
              <a:schemeClr val="accent5">
                <a:lumMod val="20000"/>
                <a:lumOff val="80000"/>
                <a:alpha val="91000"/>
              </a:schemeClr>
            </a:gs>
            <a:gs pos="79000">
              <a:srgbClr val="FFFFFF">
                <a:alpha val="91000"/>
              </a:srgbClr>
            </a:gs>
          </a:gsLst>
          <a:lin ang="27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8770153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12698" y="6035245"/>
            <a:ext cx="12191999" cy="822751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/>
          <a:p>
            <a:pPr algn="just">
              <a:defRPr/>
            </a:pPr>
            <a:r>
              <a:rPr sz="2900" b="0" i="0" u="none" spc="-37">
                <a:solidFill>
                  <a:schemeClr val="tx1">
                    <a:lumMod val="85000"/>
                    <a:lumOff val="15000"/>
                  </a:schemeClr>
                </a:solidFill>
                <a:latin typeface="KacstBook"/>
                <a:ea typeface="Liberation Sans"/>
                <a:cs typeface="KacstBook"/>
              </a:rPr>
              <a:t>Расширение штата ТАВКР «Адмирал Кузнецов» от 25 января 2022 года</a:t>
            </a:r>
            <a:endParaRPr sz="2900" b="0">
              <a:solidFill>
                <a:schemeClr val="tx1">
                  <a:lumMod val="85000"/>
                  <a:lumOff val="15000"/>
                </a:schemeClr>
              </a:solidFill>
              <a:latin typeface="DejaVu Serif Condensed"/>
              <a:cs typeface="DejaVu Serif Condensed"/>
            </a:endParaRPr>
          </a:p>
        </p:txBody>
      </p:sp>
      <p:pic>
        <p:nvPicPr>
          <p:cNvPr id="75286642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2698" y="15873"/>
            <a:ext cx="9070286" cy="6019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5">
                <a:lumMod val="60000"/>
                <a:lumOff val="40000"/>
              </a:schemeClr>
            </a:gs>
            <a:gs pos="14000">
              <a:schemeClr val="accent5">
                <a:lumMod val="40000"/>
                <a:lumOff val="60000"/>
              </a:schemeClr>
            </a:gs>
            <a:gs pos="49000">
              <a:schemeClr val="accent5">
                <a:lumMod val="20000"/>
                <a:lumOff val="80000"/>
              </a:schemeClr>
            </a:gs>
            <a:gs pos="84000">
              <a:srgbClr val="FFFFFF"/>
            </a:gs>
          </a:gsLst>
          <a:lin ang="27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2435207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478199" y="571498"/>
            <a:ext cx="11726494" cy="596264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/>
          <a:p>
            <a:pPr algn="l">
              <a:defRPr/>
            </a:pPr>
            <a:r>
              <a:rPr sz="25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В начале 2022г. для авианосца «Адмирал Кузнецов» начали готовить новый боевой экипаж. В его состав войдет более 1,5 тыс. офицеров, мичманов и матросов. </a:t>
            </a:r>
            <a:br>
              <a:rPr sz="25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</a:br>
            <a:br>
              <a:rPr sz="25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</a:br>
            <a:r>
              <a:rPr sz="25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Расширению штата предшествовали: </a:t>
            </a:r>
            <a:br>
              <a:rPr sz="25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</a:br>
            <a:r>
              <a:rPr sz="25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   </a:t>
            </a:r>
            <a:r>
              <a:rPr lang="ru-RU" sz="2500" b="0" i="0" u="none" strike="noStrike" cap="none" spc="0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—</a:t>
            </a:r>
            <a:r>
              <a:rPr sz="25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 большой объем ремонтных работ, который нуждается в постоянном контроле со стороны военнослужащих корабля;</a:t>
            </a:r>
            <a:br>
              <a:rPr sz="25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</a:br>
            <a:r>
              <a:rPr sz="25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   </a:t>
            </a:r>
            <a:r>
              <a:rPr lang="ru-RU" sz="2500" b="0" i="0" u="none" strike="noStrike" cap="none" spc="0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—</a:t>
            </a:r>
            <a:r>
              <a:rPr sz="25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 постепенное освоение и изучение механизмов и систем, поступающих после окончания модернизационных работ;</a:t>
            </a:r>
            <a:br>
              <a:rPr sz="25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</a:br>
            <a:r>
              <a:rPr sz="25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   </a:t>
            </a:r>
            <a:r>
              <a:rPr lang="ru-RU" sz="2500" b="0" i="0" u="none" strike="noStrike" cap="none" spc="0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—</a:t>
            </a:r>
            <a:r>
              <a:rPr sz="25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 проведение слаженности экипажа </a:t>
            </a:r>
            <a:r>
              <a:rPr sz="25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и его подготовки к ходовым испытаниям.</a:t>
            </a:r>
            <a:br>
              <a:rPr sz="25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</a:br>
            <a:br>
              <a:rPr sz="25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</a:br>
            <a:r>
              <a:rPr sz="25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Формирование экипажа такого корабля - очень сложный процесс. </a:t>
            </a:r>
            <a:br>
              <a:rPr sz="25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</a:br>
            <a:r>
              <a:rPr sz="25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Численность одной только команды, которая обеспечивает движение корабля, превышает экипаж современного корвета. </a:t>
            </a:r>
            <a:br>
              <a:rPr sz="25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</a:br>
            <a:r>
              <a:rPr sz="25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Сложность еще в том, что в ВМС США много авианосцев и они могут переводить специалистов с одного корабля на другой, то </a:t>
            </a:r>
            <a:br>
              <a:rPr sz="25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</a:br>
            <a:r>
              <a:rPr sz="25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«Адмирал Кузнецов» - единственный в своем роде.</a:t>
            </a:r>
            <a:endParaRPr sz="2500" b="0" i="0" u="none">
              <a:solidFill>
                <a:srgbClr val="000000"/>
              </a:solidFill>
              <a:latin typeface="KacstBook"/>
              <a:cs typeface="Kacst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7000">
              <a:schemeClr val="accent1">
                <a:lumMod val="75000"/>
              </a:schemeClr>
            </a:gs>
            <a:gs pos="43000">
              <a:schemeClr val="accent1">
                <a:lumMod val="60000"/>
                <a:lumOff val="40000"/>
              </a:schemeClr>
            </a:gs>
            <a:gs pos="79000">
              <a:srgbClr val="FFFFFF"/>
            </a:gs>
          </a:gsLst>
          <a:lin ang="27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1020521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12698" y="15873"/>
            <a:ext cx="12200301" cy="1325561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algn="l">
              <a:defRPr/>
            </a:pPr>
            <a:r>
              <a:rPr sz="5500" b="1">
                <a:solidFill>
                  <a:schemeClr val="bg1"/>
                </a:solidFill>
                <a:latin typeface="Liberation Sans"/>
                <a:cs typeface="Liberation Sans"/>
              </a:rPr>
              <a:t>Заработная плата:</a:t>
            </a:r>
            <a:endParaRPr sz="5500" b="1">
              <a:solidFill>
                <a:schemeClr val="bg1"/>
              </a:solidFill>
              <a:latin typeface="Liberation Sans"/>
              <a:cs typeface="Liberation Sans"/>
            </a:endParaRPr>
          </a:p>
        </p:txBody>
      </p:sp>
      <p:sp>
        <p:nvSpPr>
          <p:cNvPr id="1165401165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592498" y="1104899"/>
            <a:ext cx="11106147" cy="561974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indent="0" algn="just">
              <a:buFont typeface="Arial"/>
              <a:buNone/>
              <a:defRPr/>
            </a:pPr>
            <a:r>
              <a:rPr sz="22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Денежное довольствие военнослужащего, проходящего военную службу по контракту, состоит из месячного оклада в соответствии с присвоенным воинским званием (оклад по воинскому званию) и месячного оклада в соответствии с занимаемой воинской должностью (тарифная сетка).</a:t>
            </a:r>
            <a:endParaRPr sz="2200" b="0" i="0" u="none">
              <a:solidFill>
                <a:srgbClr val="000000"/>
              </a:solidFill>
              <a:latin typeface="KacstBook"/>
              <a:ea typeface="Liberation Sans"/>
              <a:cs typeface="KacstBook"/>
            </a:endParaRPr>
          </a:p>
          <a:p>
            <a:pPr marL="0" indent="0" algn="just">
              <a:buFont typeface="Arial"/>
              <a:buNone/>
              <a:defRPr/>
            </a:pPr>
            <a:r>
              <a:rPr sz="22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   Предлагаемое вам первичное воинское звание – матрос (соответствующее второй тарифной сетке), что в сумме составляет порядком 19200 руб. Исходя из этой суммы происходит процентное начисление всех видов денежных надбавок, часть из которых представлена на следующем слайде.</a:t>
            </a:r>
            <a:endParaRPr sz="2200" b="0" i="0" u="none">
              <a:solidFill>
                <a:srgbClr val="000000"/>
              </a:solidFill>
              <a:latin typeface="KacstBook"/>
              <a:ea typeface="Liberation Sans"/>
              <a:cs typeface="KacstBook"/>
            </a:endParaRPr>
          </a:p>
          <a:p>
            <a:pPr marL="0" indent="0" algn="just">
              <a:buFont typeface="Arial"/>
              <a:buNone/>
              <a:defRPr/>
            </a:pPr>
            <a:r>
              <a:rPr sz="2200" b="0" i="0" u="none">
                <a:solidFill>
                  <a:srgbClr val="000000"/>
                </a:solidFill>
                <a:latin typeface="KacstBook"/>
                <a:ea typeface="Liberation Sans"/>
                <a:cs typeface="KacstBook"/>
              </a:rPr>
              <a:t>   В конечном счете ваша зарплата по итогу двух лет службы может достичь 52500 руб. Помимо этого, согласно указу Президента РФ</a:t>
            </a:r>
            <a:r>
              <a:rPr sz="2200" b="0" i="0" u="none">
                <a:solidFill>
                  <a:schemeClr val="tx1"/>
                </a:solidFill>
                <a:latin typeface="KacstBook"/>
                <a:ea typeface="Liberation Sans"/>
                <a:cs typeface="KacstBook"/>
              </a:rPr>
              <a:t> </a:t>
            </a:r>
            <a:r>
              <a:rPr sz="2200" b="0" i="0" u="none">
                <a:solidFill>
                  <a:schemeClr val="tx1"/>
                </a:solidFill>
                <a:latin typeface="KacstBook"/>
                <a:ea typeface="Liberation Sans"/>
                <a:cs typeface="KacstBook"/>
              </a:rPr>
              <a:t>от 02.11.2022 N 787 вам предоставляются дополнительные 60% от воинского оклада к ежемесячной зарплате, что в сумме составит 64000 руб, а также единовременную выплату в количестве 195000 руб. При заключении контракта.</a:t>
            </a:r>
            <a:endParaRPr sz="2200" b="0" i="0" u="none">
              <a:solidFill>
                <a:schemeClr val="tx1"/>
              </a:solidFill>
              <a:latin typeface="KacstBook"/>
              <a:ea typeface="Liberation Sans"/>
              <a:cs typeface="KacstBook"/>
            </a:endParaRPr>
          </a:p>
          <a:p>
            <a:pPr marL="0" indent="0" algn="just">
              <a:buFont typeface="Arial"/>
              <a:buNone/>
              <a:defRPr/>
            </a:pPr>
            <a:r>
              <a:rPr sz="2200" b="0" i="0" u="none">
                <a:solidFill>
                  <a:schemeClr val="tx1"/>
                </a:solidFill>
                <a:latin typeface="KacstBook"/>
                <a:ea typeface="Liberation Sans"/>
                <a:cs typeface="KacstBook"/>
              </a:rPr>
              <a:t>   Подписание контракта обязует вас обязательной службой в армии в течении двух лет, но , в тоже время, дает вам право получать полноценную зарплату в десятки раз превышающую зарплату военнослужащих проходящих срочную службу!</a:t>
            </a:r>
            <a:endParaRPr sz="2200" b="0" i="0" u="none">
              <a:solidFill>
                <a:schemeClr val="tx1"/>
              </a:solidFill>
              <a:latin typeface="KacstBook"/>
              <a:cs typeface="Kacst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003663">
                <a:alpha val="91000"/>
              </a:srgbClr>
            </a:gs>
            <a:gs pos="25000">
              <a:schemeClr val="accent5">
                <a:lumMod val="60000"/>
                <a:lumOff val="40000"/>
                <a:alpha val="91000"/>
              </a:schemeClr>
            </a:gs>
            <a:gs pos="50000">
              <a:schemeClr val="accent5">
                <a:lumMod val="20000"/>
                <a:lumOff val="80000"/>
                <a:alpha val="91000"/>
              </a:schemeClr>
            </a:gs>
            <a:gs pos="79000">
              <a:srgbClr val="FFFFFF">
                <a:alpha val="91000"/>
              </a:srgbClr>
            </a:gs>
          </a:gsLst>
          <a:lin ang="27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59069461" name=""/>
          <p:cNvPicPr>
            <a:picLocks noChangeAspect="1"/>
          </p:cNvPicPr>
          <p:nvPr/>
        </p:nvPicPr>
        <p:blipFill>
          <a:blip r:embed="rId2"/>
          <a:srcRect l="0" t="0" r="-468" b="1709"/>
          <a:stretch/>
        </p:blipFill>
        <p:spPr bwMode="auto">
          <a:xfrm flipH="0" flipV="0">
            <a:off x="-74250" y="-19049"/>
            <a:ext cx="12325349" cy="6991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41846973" name=""/>
          <p:cNvPicPr>
            <a:picLocks noChangeAspect="1"/>
          </p:cNvPicPr>
          <p:nvPr/>
        </p:nvPicPr>
        <p:blipFill>
          <a:blip r:embed="rId2"/>
          <a:srcRect l="0" t="0" r="0" b="10555"/>
          <a:stretch/>
        </p:blipFill>
        <p:spPr bwMode="auto">
          <a:xfrm flipH="0" flipV="0">
            <a:off x="2859448" y="0"/>
            <a:ext cx="6648135" cy="6800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7000">
              <a:schemeClr val="accent1">
                <a:lumMod val="75000"/>
              </a:schemeClr>
            </a:gs>
            <a:gs pos="43000">
              <a:schemeClr val="accent1">
                <a:lumMod val="60000"/>
                <a:lumOff val="40000"/>
              </a:schemeClr>
            </a:gs>
            <a:gs pos="79000">
              <a:srgbClr val="FFFFFF"/>
            </a:gs>
          </a:gsLst>
          <a:lin ang="27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2560121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12697" y="15872"/>
            <a:ext cx="12200301" cy="132556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 algn="ctr">
              <a:defRPr/>
            </a:pPr>
            <a:r>
              <a:rPr sz="5500" b="1">
                <a:solidFill>
                  <a:schemeClr val="bg1"/>
                </a:solidFill>
                <a:latin typeface="Liberation Sans"/>
                <a:cs typeface="Liberation Sans"/>
              </a:rPr>
              <a:t>Что требуется для заключения контракта:</a:t>
            </a:r>
            <a:endParaRPr sz="5500" b="1">
              <a:solidFill>
                <a:schemeClr val="bg1"/>
              </a:solidFill>
              <a:latin typeface="Liberation Sans"/>
              <a:cs typeface="Liberation Sans"/>
            </a:endParaRPr>
          </a:p>
        </p:txBody>
      </p:sp>
      <p:sp>
        <p:nvSpPr>
          <p:cNvPr id="2020688230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592498" y="1714500"/>
            <a:ext cx="11106147" cy="501014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>
              <a:defRPr/>
            </a:pPr>
            <a:r>
              <a:rPr sz="2800">
                <a:latin typeface="KacstBook"/>
                <a:cs typeface="KacstBook"/>
              </a:rPr>
              <a:t>связь с ответственным по набору на контрактную службу (контактные данные указаны на последнем сайте);</a:t>
            </a:r>
            <a:endParaRPr sz="2800">
              <a:latin typeface="KacstBook"/>
              <a:cs typeface="KacstBook"/>
            </a:endParaRPr>
          </a:p>
          <a:p>
            <a:pPr>
              <a:defRPr/>
            </a:pPr>
            <a:r>
              <a:rPr sz="2800">
                <a:latin typeface="KacstBook"/>
                <a:cs typeface="KacstBook"/>
              </a:rPr>
              <a:t>получение от вас минимальных данных для составления отношения;</a:t>
            </a:r>
            <a:endParaRPr sz="2800">
              <a:latin typeface="KacstBook"/>
              <a:cs typeface="KacstBook"/>
            </a:endParaRPr>
          </a:p>
          <a:p>
            <a:pPr>
              <a:defRPr/>
            </a:pPr>
            <a:r>
              <a:rPr sz="2800">
                <a:latin typeface="KacstBook"/>
                <a:cs typeface="KacstBook"/>
              </a:rPr>
              <a:t>прибытие с отношением в военкомат;</a:t>
            </a:r>
            <a:endParaRPr sz="2800">
              <a:latin typeface="KacstBook"/>
              <a:cs typeface="KacstBook"/>
            </a:endParaRPr>
          </a:p>
          <a:p>
            <a:pPr>
              <a:defRPr/>
            </a:pPr>
            <a:r>
              <a:rPr sz="2800">
                <a:latin typeface="KacstBook"/>
                <a:cs typeface="KacstBook"/>
              </a:rPr>
              <a:t>прохождение мед.комиссии, психолога, сдача физической подготовки (по необходимости);</a:t>
            </a:r>
            <a:endParaRPr sz="2800">
              <a:latin typeface="KacstBook"/>
              <a:cs typeface="KacstBook"/>
            </a:endParaRPr>
          </a:p>
          <a:p>
            <a:pPr>
              <a:defRPr/>
            </a:pPr>
            <a:r>
              <a:rPr sz="2800">
                <a:latin typeface="KacstBook"/>
                <a:cs typeface="KacstBook"/>
              </a:rPr>
              <a:t>ожидание ответа Стас-секретаря министерства обороны о разрешение зачисления вас в вооруженные силы РФ;</a:t>
            </a:r>
            <a:endParaRPr sz="2800">
              <a:latin typeface="KacstBook"/>
              <a:cs typeface="KacstBook"/>
            </a:endParaRPr>
          </a:p>
          <a:p>
            <a:pPr>
              <a:defRPr/>
            </a:pPr>
            <a:r>
              <a:rPr sz="2800">
                <a:latin typeface="KacstBook"/>
                <a:cs typeface="KacstBook"/>
              </a:rPr>
              <a:t>прибытие на службу.</a:t>
            </a:r>
            <a:endParaRPr sz="2800">
              <a:latin typeface="KacstBook"/>
              <a:cs typeface="KacstBook"/>
            </a:endParaRPr>
          </a:p>
          <a:p>
            <a:pPr>
              <a:defRPr/>
            </a:pPr>
            <a:endParaRPr sz="2800">
              <a:latin typeface="KacstBook"/>
              <a:cs typeface="KacstBook"/>
            </a:endParaRPr>
          </a:p>
          <a:p>
            <a:pPr marL="0" indent="0">
              <a:buFont typeface="Arial"/>
              <a:buNone/>
              <a:defRPr/>
            </a:pPr>
            <a:r>
              <a:rPr sz="2800">
                <a:latin typeface="KacstBook"/>
                <a:cs typeface="KacstBook"/>
              </a:rPr>
              <a:t>При сборе документов через военкомат г.Мурманск вся процедура займет 2-3 недели. </a:t>
            </a:r>
            <a:endParaRPr sz="2800">
              <a:latin typeface="KacstBook"/>
              <a:cs typeface="Kacst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>
                <a:lumMod val="75000"/>
              </a:schemeClr>
            </a:gs>
            <a:gs pos="27000">
              <a:schemeClr val="accent1">
                <a:lumMod val="60000"/>
                <a:lumOff val="40000"/>
              </a:schemeClr>
            </a:gs>
            <a:gs pos="79000">
              <a:srgbClr val="FFFFFF"/>
            </a:gs>
          </a:gsLst>
          <a:lin ang="27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8568844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7" y="1162049"/>
            <a:ext cx="10515600" cy="509110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0000" lnSpcReduction="4000"/>
          </a:bodyPr>
          <a:lstStyle/>
          <a:p>
            <a:pPr marL="0" indent="0" algn="just">
              <a:buFont typeface="Arial"/>
              <a:buNone/>
              <a:defRPr/>
            </a:pPr>
            <a:endParaRPr b="0" i="0" u="sng">
              <a:latin typeface="KacstBook"/>
              <a:cs typeface="KacstBook"/>
            </a:endParaRPr>
          </a:p>
          <a:p>
            <a:pPr marL="0" indent="0" algn="just">
              <a:buFont typeface="Arial"/>
              <a:buNone/>
              <a:defRPr/>
            </a:pPr>
            <a:r>
              <a:rPr b="0" i="0" u="sng">
                <a:latin typeface="KacstBook"/>
                <a:cs typeface="KacstBook"/>
              </a:rPr>
              <a:t>Лейтенант Осипенко Никита Андреевич</a:t>
            </a:r>
            <a:endParaRPr b="0" i="0" u="sng">
              <a:latin typeface="KacstBook"/>
              <a:cs typeface="KacstBook"/>
            </a:endParaRPr>
          </a:p>
          <a:p>
            <a:pPr marL="0" indent="0" algn="just">
              <a:buFont typeface="Arial"/>
              <a:buNone/>
              <a:defRPr/>
            </a:pPr>
            <a:r>
              <a:rPr>
                <a:latin typeface="KacstBook"/>
                <a:cs typeface="KacstBook"/>
              </a:rPr>
              <a:t>Контактный номер: +7(921)-745-91-68</a:t>
            </a:r>
            <a:endParaRPr>
              <a:latin typeface="KacstBook"/>
              <a:cs typeface="KacstBook"/>
            </a:endParaRPr>
          </a:p>
          <a:p>
            <a:pPr marL="0" indent="0" algn="just">
              <a:buFont typeface="Arial"/>
              <a:buNone/>
              <a:defRPr/>
            </a:pPr>
            <a:r>
              <a:rPr>
                <a:latin typeface="KacstBook"/>
                <a:cs typeface="KacstBook"/>
              </a:rPr>
              <a:t>Электронная почта: </a:t>
            </a:r>
            <a:r>
              <a:rPr u="sng">
                <a:latin typeface="KacstBook"/>
                <a:cs typeface="KacstBook"/>
                <a:hlinkClick r:id="rId2" tooltip="mailto:osipenko.nikitka@yandex.ru"/>
              </a:rPr>
              <a:t>osipenko.nikitka@yandex.ru</a:t>
            </a:r>
            <a:endParaRPr>
              <a:latin typeface="KacstBook"/>
              <a:cs typeface="KacstBook"/>
            </a:endParaRPr>
          </a:p>
          <a:p>
            <a:pPr marL="0" indent="0" algn="just">
              <a:buFont typeface="Arial"/>
              <a:buNone/>
              <a:defRPr/>
            </a:pPr>
            <a:endParaRPr i="0" u="sng">
              <a:latin typeface="KacstBook"/>
              <a:cs typeface="KacstBook"/>
            </a:endParaRPr>
          </a:p>
          <a:p>
            <a:pPr marL="0" indent="0" algn="just">
              <a:buFont typeface="Arial"/>
              <a:buNone/>
              <a:defRPr/>
            </a:pPr>
            <a:r>
              <a:rPr i="0" u="sng">
                <a:latin typeface="KacstBook"/>
                <a:cs typeface="KacstBook"/>
              </a:rPr>
              <a:t>Мичман Коржинов Кайрат Амантаевич</a:t>
            </a:r>
            <a:r>
              <a:rPr i="1">
                <a:latin typeface="KacstBook"/>
                <a:cs typeface="KacstBook"/>
              </a:rPr>
              <a:t> </a:t>
            </a:r>
            <a:endParaRPr i="1">
              <a:latin typeface="KacstBook"/>
              <a:cs typeface="KacstBook"/>
            </a:endParaRPr>
          </a:p>
          <a:p>
            <a:pPr marL="0" indent="0" algn="just">
              <a:buFont typeface="Arial"/>
              <a:buNone/>
              <a:defRPr/>
            </a:pPr>
            <a:r>
              <a:rPr>
                <a:latin typeface="KacstBook"/>
                <a:cs typeface="KacstBook"/>
              </a:rPr>
              <a:t>Контактный номер: +7(921)-167-68-34</a:t>
            </a:r>
            <a:endParaRPr>
              <a:latin typeface="KacstBook"/>
              <a:cs typeface="KacstBook"/>
            </a:endParaRPr>
          </a:p>
          <a:p>
            <a:pPr marL="0" indent="0" algn="just">
              <a:buFont typeface="Arial"/>
              <a:buNone/>
              <a:defRPr/>
            </a:pPr>
            <a:endParaRPr>
              <a:latin typeface="KacstBook"/>
              <a:cs typeface="KacstBook"/>
            </a:endParaRPr>
          </a:p>
          <a:p>
            <a:pPr marL="0" indent="0" algn="just">
              <a:buFont typeface="Arial"/>
              <a:buNone/>
              <a:defRPr/>
            </a:pPr>
            <a:r>
              <a:rPr u="sng">
                <a:latin typeface="KacstBook"/>
                <a:cs typeface="KacstBook"/>
              </a:rPr>
              <a:t>Мичман Чупахин Андрей Сергеевич</a:t>
            </a:r>
            <a:endParaRPr>
              <a:latin typeface="KacstBook"/>
              <a:cs typeface="KacstBook"/>
            </a:endParaRPr>
          </a:p>
          <a:p>
            <a:pPr marL="0" indent="0" algn="just">
              <a:buFont typeface="Arial"/>
              <a:buNone/>
              <a:defRPr/>
            </a:pPr>
            <a:r>
              <a:rPr>
                <a:latin typeface="KacstBook"/>
                <a:cs typeface="KacstBook"/>
              </a:rPr>
              <a:t>Контактный номер: +7(921)-037-44-04</a:t>
            </a:r>
            <a:endParaRPr>
              <a:latin typeface="KacstBook"/>
              <a:cs typeface="KacstBook"/>
            </a:endParaRPr>
          </a:p>
          <a:p>
            <a:pPr marL="0" indent="0" algn="just">
              <a:buFont typeface="Arial"/>
              <a:buNone/>
              <a:defRPr/>
            </a:pPr>
            <a:endParaRPr>
              <a:latin typeface="KacstBook"/>
              <a:cs typeface="KacstBook"/>
            </a:endParaRPr>
          </a:p>
          <a:p>
            <a:pPr marL="0" indent="0" algn="just">
              <a:buFont typeface="Arial"/>
              <a:buNone/>
              <a:defRPr/>
            </a:pPr>
            <a:r>
              <a:rPr>
                <a:latin typeface="KacstBook"/>
                <a:cs typeface="KacstBook"/>
              </a:rPr>
              <a:t>Обращайтесь по всем интересующим вас вопросам.</a:t>
            </a:r>
            <a:endParaRPr>
              <a:latin typeface="KacstBook"/>
              <a:cs typeface="KacstBook"/>
            </a:endParaRPr>
          </a:p>
        </p:txBody>
      </p:sp>
      <p:sp>
        <p:nvSpPr>
          <p:cNvPr id="1594352220" name="Заголовок 1"/>
          <p:cNvSpPr>
            <a:spLocks noGrp="1"/>
          </p:cNvSpPr>
          <p:nvPr>
            <p:ph type="title"/>
          </p:nvPr>
        </p:nvSpPr>
        <p:spPr bwMode="auto">
          <a:xfrm>
            <a:off x="12699" y="15872"/>
            <a:ext cx="10515600" cy="132556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sz="5500" b="1">
                <a:solidFill>
                  <a:schemeClr val="bg1"/>
                </a:solidFill>
                <a:latin typeface="Liberation Sans"/>
                <a:cs typeface="Liberation Sans"/>
              </a:rPr>
              <a:t>Контактные данные:</a:t>
            </a:r>
            <a:endParaRPr sz="5500" b="1">
              <a:solidFill>
                <a:schemeClr val="bg1"/>
              </a:solidFill>
              <a:latin typeface="Liberation Sans"/>
              <a:cs typeface="Liberatio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5">
                <a:lumMod val="75000"/>
                <a:alpha val="91000"/>
              </a:schemeClr>
            </a:gs>
            <a:gs pos="18000">
              <a:schemeClr val="accent5">
                <a:lumMod val="60000"/>
                <a:lumOff val="40000"/>
                <a:alpha val="91000"/>
              </a:schemeClr>
            </a:gs>
            <a:gs pos="42000">
              <a:schemeClr val="accent5">
                <a:lumMod val="40000"/>
                <a:lumOff val="60000"/>
                <a:alpha val="91000"/>
              </a:schemeClr>
            </a:gs>
            <a:gs pos="79000">
              <a:srgbClr val="FFFFFF">
                <a:alpha val="91000"/>
              </a:srgbClr>
            </a:gs>
          </a:gsLst>
          <a:lin ang="27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9023852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588999" y="936624"/>
            <a:ext cx="11239499" cy="592137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sz="2700" u="sng">
                <a:latin typeface="KacstBook"/>
                <a:cs typeface="KacstBook"/>
              </a:rPr>
              <a:t>Агитация на прохождение контрактной службы на ТАВКР:</a:t>
            </a:r>
            <a:endParaRPr sz="2400">
              <a:latin typeface="KacstBook"/>
              <a:cs typeface="KacstBook"/>
            </a:endParaRPr>
          </a:p>
          <a:p>
            <a:pPr>
              <a:defRPr/>
            </a:pPr>
            <a:r>
              <a:rPr sz="2400">
                <a:latin typeface="KacstBook"/>
                <a:cs typeface="KacstBook"/>
              </a:rPr>
              <a:t>имена крейсера;</a:t>
            </a:r>
            <a:endParaRPr sz="2400">
              <a:latin typeface="KacstBook"/>
              <a:cs typeface="KacstBook"/>
            </a:endParaRPr>
          </a:p>
          <a:p>
            <a:pPr>
              <a:defRPr/>
            </a:pPr>
            <a:r>
              <a:rPr sz="2400">
                <a:latin typeface="KacstBook"/>
                <a:cs typeface="KacstBook"/>
              </a:rPr>
              <a:t>строительство и ходовые испытания;</a:t>
            </a:r>
            <a:endParaRPr sz="2400">
              <a:latin typeface="KacstBook"/>
              <a:cs typeface="KacstBook"/>
            </a:endParaRPr>
          </a:p>
          <a:p>
            <a:pPr>
              <a:defRPr/>
            </a:pPr>
            <a:r>
              <a:rPr sz="2400">
                <a:latin typeface="KacstBook"/>
                <a:cs typeface="KacstBook"/>
              </a:rPr>
              <a:t>переход корабля в состав Российской Федерации; </a:t>
            </a:r>
            <a:endParaRPr sz="2400">
              <a:latin typeface="KacstBook"/>
              <a:cs typeface="KacstBook"/>
            </a:endParaRPr>
          </a:p>
          <a:p>
            <a:pPr>
              <a:defRPr/>
            </a:pPr>
            <a:r>
              <a:rPr sz="2400">
                <a:latin typeface="KacstBook"/>
                <a:cs typeface="KacstBook"/>
              </a:rPr>
              <a:t>участие в Сирийской компании;</a:t>
            </a:r>
            <a:endParaRPr sz="2400">
              <a:latin typeface="KacstBook"/>
              <a:cs typeface="KacstBook"/>
            </a:endParaRPr>
          </a:p>
          <a:p>
            <a:pPr>
              <a:defRPr/>
            </a:pPr>
            <a:r>
              <a:rPr sz="2400">
                <a:latin typeface="KacstBook"/>
                <a:cs typeface="KacstBook"/>
              </a:rPr>
              <a:t>вручение «Ордена Ушакова»;</a:t>
            </a:r>
            <a:endParaRPr sz="2400">
              <a:latin typeface="KacstBook"/>
              <a:cs typeface="KacstBook"/>
            </a:endParaRPr>
          </a:p>
          <a:p>
            <a:pPr>
              <a:defRPr/>
            </a:pPr>
            <a:r>
              <a:rPr sz="2400">
                <a:latin typeface="KacstBook"/>
                <a:cs typeface="KacstBook"/>
              </a:rPr>
              <a:t>постановка в ремонт;</a:t>
            </a:r>
            <a:endParaRPr sz="2400">
              <a:latin typeface="KacstBook"/>
              <a:cs typeface="KacstBook"/>
            </a:endParaRPr>
          </a:p>
          <a:p>
            <a:pPr>
              <a:defRPr/>
            </a:pPr>
            <a:r>
              <a:rPr sz="2400">
                <a:latin typeface="KacstBook"/>
                <a:cs typeface="KacstBook"/>
              </a:rPr>
              <a:t>расширение штата;</a:t>
            </a:r>
            <a:endParaRPr sz="2400">
              <a:latin typeface="KacstBook"/>
              <a:cs typeface="KacstBook"/>
            </a:endParaRPr>
          </a:p>
          <a:p>
            <a:pPr>
              <a:defRPr/>
            </a:pPr>
            <a:r>
              <a:rPr sz="2400">
                <a:latin typeface="KacstBook"/>
                <a:cs typeface="KacstBook"/>
              </a:rPr>
              <a:t>заработная плата;</a:t>
            </a:r>
            <a:endParaRPr sz="2400">
              <a:latin typeface="KacstBook"/>
              <a:cs typeface="KacstBook"/>
            </a:endParaRPr>
          </a:p>
          <a:p>
            <a:pPr>
              <a:defRPr/>
            </a:pPr>
            <a:r>
              <a:rPr sz="2400">
                <a:latin typeface="KacstBook"/>
                <a:cs typeface="KacstBook"/>
              </a:rPr>
              <a:t>приказ Президента РФ;</a:t>
            </a:r>
            <a:endParaRPr sz="2400">
              <a:latin typeface="KacstBook"/>
              <a:cs typeface="KacstBook"/>
            </a:endParaRPr>
          </a:p>
          <a:p>
            <a:pPr>
              <a:defRPr/>
            </a:pPr>
            <a:r>
              <a:rPr sz="2400">
                <a:latin typeface="KacstBook"/>
                <a:cs typeface="KacstBook"/>
              </a:rPr>
              <a:t>требования к военнослужащим;</a:t>
            </a:r>
            <a:endParaRPr sz="2400">
              <a:latin typeface="KacstBook"/>
              <a:cs typeface="KacstBook"/>
            </a:endParaRPr>
          </a:p>
          <a:p>
            <a:pPr>
              <a:defRPr/>
            </a:pPr>
            <a:r>
              <a:rPr sz="2400">
                <a:latin typeface="KacstBook"/>
                <a:cs typeface="KacstBook"/>
              </a:rPr>
              <a:t>порядок оформления документов;</a:t>
            </a:r>
            <a:endParaRPr sz="2400">
              <a:latin typeface="KacstBook"/>
              <a:cs typeface="KacstBook"/>
            </a:endParaRPr>
          </a:p>
          <a:p>
            <a:pPr>
              <a:defRPr/>
            </a:pPr>
            <a:r>
              <a:rPr sz="2400">
                <a:latin typeface="KacstBook"/>
                <a:cs typeface="KacstBook"/>
              </a:rPr>
              <a:t>контактные данные.</a:t>
            </a:r>
            <a:endParaRPr sz="2400">
              <a:latin typeface="KacstBook"/>
              <a:cs typeface="KacstBook"/>
            </a:endParaRPr>
          </a:p>
        </p:txBody>
      </p:sp>
      <p:sp>
        <p:nvSpPr>
          <p:cNvPr id="478599997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12698" y="15872"/>
            <a:ext cx="10515600" cy="920751"/>
          </a:xfrm>
        </p:spPr>
        <p:txBody>
          <a:bodyPr/>
          <a:lstStyle/>
          <a:p>
            <a:pPr>
              <a:defRPr/>
            </a:pPr>
            <a:r>
              <a:rPr sz="4800" b="1">
                <a:solidFill>
                  <a:schemeClr val="bg1"/>
                </a:solidFill>
                <a:latin typeface="Liberation Sans"/>
                <a:cs typeface="Liberation Sans"/>
              </a:rPr>
              <a:t>План презентации:</a:t>
            </a:r>
            <a:endParaRPr sz="4800" b="1">
              <a:solidFill>
                <a:schemeClr val="bg1"/>
              </a:solidFill>
              <a:latin typeface="Liberation Sans"/>
              <a:cs typeface="Liberatio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003663">
                <a:alpha val="94999"/>
              </a:srgbClr>
            </a:gs>
            <a:gs pos="19000">
              <a:schemeClr val="accent5">
                <a:lumMod val="60000"/>
                <a:lumOff val="40000"/>
                <a:alpha val="94999"/>
              </a:schemeClr>
            </a:gs>
            <a:gs pos="50000">
              <a:schemeClr val="accent5">
                <a:lumMod val="20000"/>
                <a:lumOff val="80000"/>
                <a:alpha val="94999"/>
              </a:schemeClr>
            </a:gs>
            <a:gs pos="79000">
              <a:srgbClr val="FFFFFF">
                <a:alpha val="94999"/>
              </a:srgbClr>
            </a:gs>
          </a:gsLst>
          <a:lin ang="33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0582319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12699" y="15873"/>
            <a:ext cx="10515600" cy="974723"/>
          </a:xfrm>
        </p:spPr>
        <p:txBody>
          <a:bodyPr/>
          <a:lstStyle/>
          <a:p>
            <a:pPr>
              <a:defRPr/>
            </a:pPr>
            <a:r>
              <a:rPr sz="5500" b="1" i="0" u="none">
                <a:solidFill>
                  <a:schemeClr val="bg1"/>
                </a:solidFill>
                <a:latin typeface="Liberation Sans"/>
                <a:ea typeface="PT Sans"/>
                <a:cs typeface="Liberation Sans"/>
              </a:rPr>
              <a:t>Пять имен одного крейсера:</a:t>
            </a:r>
            <a:endParaRPr sz="5500" b="1">
              <a:solidFill>
                <a:schemeClr val="bg1"/>
              </a:solidFill>
              <a:latin typeface="Liberation Sans"/>
              <a:cs typeface="Liberation Sans"/>
            </a:endParaRPr>
          </a:p>
        </p:txBody>
      </p:sp>
      <p:sp>
        <p:nvSpPr>
          <p:cNvPr id="1557634007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 marL="327936" indent="-327936" algn="just">
              <a:buFont typeface="Arial"/>
              <a:buAutoNum type="arabicPeriod"/>
              <a:defRPr/>
            </a:pPr>
            <a:r>
              <a:rPr sz="3300" b="0" i="0" u="none">
                <a:solidFill>
                  <a:srgbClr val="262626"/>
                </a:solidFill>
                <a:latin typeface="KacstBook"/>
                <a:ea typeface="PT Sans"/>
                <a:cs typeface="KacstBook"/>
              </a:rPr>
              <a:t>В проекте он носил имя «Советский Союз».</a:t>
            </a:r>
            <a:endParaRPr sz="3300" b="0">
              <a:latin typeface="KacstBook"/>
              <a:cs typeface="KacstBook"/>
            </a:endParaRPr>
          </a:p>
          <a:p>
            <a:pPr marL="0" indent="0" algn="just">
              <a:buFont typeface="Arial"/>
              <a:buNone/>
              <a:defRPr/>
            </a:pPr>
            <a:r>
              <a:rPr sz="3300" b="0" i="0" u="none">
                <a:solidFill>
                  <a:srgbClr val="262626"/>
                </a:solidFill>
                <a:latin typeface="KacstBook"/>
                <a:ea typeface="PT Sans"/>
                <a:cs typeface="KacstBook"/>
              </a:rPr>
              <a:t>2. </a:t>
            </a:r>
            <a:r>
              <a:rPr sz="3300" b="0" i="0" u="none">
                <a:solidFill>
                  <a:srgbClr val="262626"/>
                </a:solidFill>
                <a:latin typeface="KacstBook"/>
                <a:ea typeface="PT Sans"/>
                <a:cs typeface="KacstBook"/>
              </a:rPr>
              <a:t>«Рига»</a:t>
            </a:r>
            <a:r>
              <a:rPr sz="3300" b="0" i="0" u="none">
                <a:solidFill>
                  <a:srgbClr val="262626"/>
                </a:solidFill>
                <a:latin typeface="KacstBook"/>
                <a:ea typeface="PT Sans"/>
                <a:cs typeface="KacstBook"/>
              </a:rPr>
              <a:t>, в честь столиц союзных республик.</a:t>
            </a:r>
            <a:endParaRPr sz="3300" b="0">
              <a:latin typeface="KacstBook"/>
              <a:cs typeface="KacstBook"/>
            </a:endParaRPr>
          </a:p>
          <a:p>
            <a:pPr marL="0" indent="0" algn="just">
              <a:buFont typeface="Arial"/>
              <a:buNone/>
              <a:defRPr/>
            </a:pPr>
            <a:r>
              <a:rPr sz="3300" b="0" i="0" u="none">
                <a:solidFill>
                  <a:srgbClr val="262626"/>
                </a:solidFill>
                <a:latin typeface="KacstBook"/>
                <a:ea typeface="PT Sans"/>
                <a:cs typeface="KacstBook"/>
              </a:rPr>
              <a:t>3. В честь почившего Генерального секретаря. </a:t>
            </a:r>
            <a:endParaRPr sz="3300" b="0" i="0" u="none">
              <a:solidFill>
                <a:srgbClr val="262626"/>
              </a:solidFill>
              <a:latin typeface="KacstBook"/>
              <a:cs typeface="KacstBook"/>
            </a:endParaRPr>
          </a:p>
          <a:p>
            <a:pPr marL="400050" lvl="1" indent="0" algn="just">
              <a:buFont typeface="Arial"/>
              <a:buNone/>
              <a:defRPr/>
            </a:pPr>
            <a:r>
              <a:rPr sz="3300" b="0" i="0" u="sng">
                <a:solidFill>
                  <a:srgbClr val="262626"/>
                </a:solidFill>
                <a:latin typeface="KacstBook"/>
                <a:ea typeface="PT Sans"/>
                <a:cs typeface="KacstBook"/>
              </a:rPr>
              <a:t>Примечательный факт: </a:t>
            </a:r>
            <a:endParaRPr sz="3300" b="0" i="0" u="none">
              <a:solidFill>
                <a:srgbClr val="262626"/>
              </a:solidFill>
              <a:latin typeface="KacstBook"/>
              <a:cs typeface="KacstBook"/>
            </a:endParaRPr>
          </a:p>
          <a:p>
            <a:pPr marL="400050" lvl="1" indent="0" algn="just">
              <a:buFont typeface="Arial"/>
              <a:buNone/>
              <a:defRPr/>
            </a:pPr>
            <a:r>
              <a:rPr sz="3300" b="0" i="0" u="none">
                <a:solidFill>
                  <a:srgbClr val="262626"/>
                </a:solidFill>
                <a:latin typeface="KacstBook"/>
                <a:ea typeface="PT Sans"/>
                <a:cs typeface="KacstBook"/>
              </a:rPr>
              <a:t>Как «Леонид Брежнев» крейсер и был спущен на воду 4 декабря 1985 года.</a:t>
            </a:r>
            <a:endParaRPr sz="3300" b="0">
              <a:latin typeface="KacstBook"/>
              <a:cs typeface="KacstBook"/>
            </a:endParaRPr>
          </a:p>
          <a:p>
            <a:pPr marL="0" indent="0" algn="just">
              <a:buFont typeface="Arial"/>
              <a:buNone/>
              <a:defRPr/>
            </a:pPr>
            <a:r>
              <a:rPr sz="3300" b="0" i="0" u="none">
                <a:solidFill>
                  <a:srgbClr val="262626"/>
                </a:solidFill>
                <a:latin typeface="KacstBook"/>
                <a:ea typeface="PT Sans"/>
                <a:cs typeface="KacstBook"/>
              </a:rPr>
              <a:t>4. На волне перестройки его переименовали в «Тбилиси»</a:t>
            </a:r>
            <a:r>
              <a:rPr sz="3300" b="0">
                <a:latin typeface="KacstBook"/>
                <a:cs typeface="KacstBook"/>
              </a:rPr>
              <a:t>.</a:t>
            </a:r>
            <a:endParaRPr sz="3300" b="0">
              <a:latin typeface="KacstBook"/>
              <a:cs typeface="KacstBook"/>
            </a:endParaRPr>
          </a:p>
          <a:p>
            <a:pPr marL="0" indent="0" algn="l">
              <a:buFont typeface="Arial"/>
              <a:buNone/>
              <a:defRPr/>
            </a:pPr>
            <a:r>
              <a:rPr sz="3300" b="0" i="0" u="none">
                <a:solidFill>
                  <a:srgbClr val="262626"/>
                </a:solidFill>
                <a:latin typeface="KacstBook"/>
                <a:ea typeface="PT Sans"/>
                <a:cs typeface="KacstBook"/>
              </a:rPr>
              <a:t>5. В честь легендарного Николая Кузнецова был назван</a:t>
            </a:r>
            <a:r>
              <a:rPr sz="3300" b="0">
                <a:latin typeface="KacstBook"/>
                <a:cs typeface="KacstBook"/>
              </a:rPr>
              <a:t> </a:t>
            </a:r>
            <a:r>
              <a:rPr sz="3300" b="0" i="0" u="none">
                <a:solidFill>
                  <a:srgbClr val="262626"/>
                </a:solidFill>
                <a:latin typeface="KacstBook"/>
                <a:ea typeface="PT Sans"/>
                <a:cs typeface="KacstBook"/>
              </a:rPr>
              <a:t>«Адмирал флота Советского Союза Кузнецов»</a:t>
            </a:r>
            <a:endParaRPr sz="3300" b="0">
              <a:latin typeface="KacstBook"/>
              <a:cs typeface="Kacst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003663">
                <a:alpha val="94999"/>
              </a:srgbClr>
            </a:gs>
            <a:gs pos="19000">
              <a:schemeClr val="accent5">
                <a:lumMod val="60000"/>
                <a:lumOff val="40000"/>
                <a:alpha val="94999"/>
              </a:schemeClr>
            </a:gs>
            <a:gs pos="50000">
              <a:schemeClr val="accent5">
                <a:lumMod val="20000"/>
                <a:lumOff val="80000"/>
                <a:alpha val="94999"/>
              </a:schemeClr>
            </a:gs>
            <a:gs pos="79000">
              <a:srgbClr val="FFFFFF">
                <a:alpha val="94999"/>
              </a:srgbClr>
            </a:gs>
          </a:gsLst>
          <a:lin ang="33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4348524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12697" y="15872"/>
            <a:ext cx="11933601" cy="119062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sz="5500" b="1">
                <a:solidFill>
                  <a:schemeClr val="bg1"/>
                </a:solidFill>
                <a:latin typeface="Liberation Sans"/>
                <a:cs typeface="Liberation Sans"/>
              </a:rPr>
              <a:t>Начало строительства</a:t>
            </a:r>
            <a:r>
              <a:rPr sz="5500" b="1">
                <a:solidFill>
                  <a:schemeClr val="bg1"/>
                </a:solidFill>
                <a:latin typeface="Liberation Sans"/>
                <a:cs typeface="Liberation Sans"/>
              </a:rPr>
              <a:t> </a:t>
            </a:r>
            <a:r>
              <a:rPr lang="ru-RU" sz="5500" b="0" i="0" u="none" strike="noStrike" cap="none" spc="0">
                <a:solidFill>
                  <a:schemeClr val="bg1"/>
                </a:solidFill>
                <a:latin typeface="Liberation Sans"/>
                <a:ea typeface="PT Sans"/>
                <a:cs typeface="Liberation Sans"/>
              </a:rPr>
              <a:t>ТАВКР</a:t>
            </a:r>
            <a:r>
              <a:rPr lang="ru-RU" sz="5500" b="0" i="0" u="none" strike="noStrike" cap="none" spc="0">
                <a:solidFill>
                  <a:schemeClr val="bg1"/>
                </a:solidFill>
                <a:latin typeface="Liberation Sans"/>
                <a:ea typeface="PT Sans"/>
                <a:cs typeface="Liberation Sans"/>
              </a:rPr>
              <a:t> </a:t>
            </a:r>
            <a:r>
              <a:rPr sz="5500" b="1">
                <a:solidFill>
                  <a:schemeClr val="bg1"/>
                </a:solidFill>
                <a:latin typeface="Liberation Sans"/>
                <a:cs typeface="Liberation Sans"/>
              </a:rPr>
              <a:t>:</a:t>
            </a:r>
            <a:endParaRPr b="1">
              <a:solidFill>
                <a:schemeClr val="bg1"/>
              </a:solidFill>
              <a:latin typeface="DejaVu Math TeX Gyre"/>
              <a:cs typeface="DejaVu Math TeX Gyre"/>
            </a:endParaRPr>
          </a:p>
        </p:txBody>
      </p:sp>
      <p:pic>
        <p:nvPicPr>
          <p:cNvPr id="179014949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2698" y="1127124"/>
            <a:ext cx="4504221" cy="5711824"/>
          </a:xfrm>
          <a:prstGeom prst="rect">
            <a:avLst/>
          </a:prstGeom>
        </p:spPr>
      </p:pic>
      <p:pic>
        <p:nvPicPr>
          <p:cNvPr id="102510686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654131" y="1276349"/>
            <a:ext cx="7506118" cy="5149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75000"/>
            <a:alpha val="62999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5073717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20505" y="0"/>
            <a:ext cx="9350987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67792954" name=""/>
          <p:cNvPicPr>
            <a:picLocks noChangeAspect="1"/>
          </p:cNvPicPr>
          <p:nvPr/>
        </p:nvPicPr>
        <p:blipFill>
          <a:blip r:embed="rId2"/>
          <a:srcRect l="0" t="0" r="0" b="8605"/>
          <a:stretch/>
        </p:blipFill>
        <p:spPr bwMode="auto">
          <a:xfrm flipH="0" flipV="0">
            <a:off x="1222895" y="-47623"/>
            <a:ext cx="9863739" cy="6873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867286" name=""/>
          <p:cNvSpPr txBox="1"/>
          <p:nvPr/>
        </p:nvSpPr>
        <p:spPr bwMode="auto">
          <a:xfrm flipH="0" flipV="0">
            <a:off x="1624" y="15874"/>
            <a:ext cx="5699268" cy="17373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sz="1800" b="1">
                <a:solidFill>
                  <a:srgbClr val="303030"/>
                </a:solidFill>
                <a:latin typeface="KacstBook"/>
                <a:ea typeface="Liberation Sans"/>
                <a:cs typeface="KacstBook"/>
              </a:rPr>
              <a:t>4 декабря 1985 корабль спустили на воду, однако внутренние работы по его постройке продолжались. </a:t>
            </a:r>
            <a:endParaRPr sz="1800" b="1">
              <a:solidFill>
                <a:srgbClr val="303030"/>
              </a:solidFill>
              <a:latin typeface="KacstBook"/>
              <a:ea typeface="Liberation Sans"/>
              <a:cs typeface="KacstBook"/>
            </a:endParaRPr>
          </a:p>
          <a:p>
            <a:pPr algn="just">
              <a:defRPr/>
            </a:pPr>
            <a:r>
              <a:rPr sz="1800" b="1">
                <a:solidFill>
                  <a:srgbClr val="303030"/>
                </a:solidFill>
                <a:latin typeface="KacstBook"/>
                <a:ea typeface="Liberation Sans"/>
                <a:cs typeface="KacstBook"/>
              </a:rPr>
              <a:t>8 июня 1989 начались швартовые испытания, 8 сентября того же года на крейсер заселился экипаж. </a:t>
            </a:r>
            <a:endParaRPr sz="1800" b="1">
              <a:latin typeface="KacstBook"/>
              <a:cs typeface="KacstBook"/>
            </a:endParaRPr>
          </a:p>
        </p:txBody>
      </p:sp>
      <p:sp>
        <p:nvSpPr>
          <p:cNvPr id="1180692925" name=""/>
          <p:cNvSpPr txBox="1"/>
          <p:nvPr/>
        </p:nvSpPr>
        <p:spPr bwMode="auto">
          <a:xfrm flipH="0" flipV="0">
            <a:off x="7685124" y="285750"/>
            <a:ext cx="3603660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>
              <a:latin typeface="KacstBook"/>
              <a:cs typeface="KacstBook"/>
            </a:endParaRPr>
          </a:p>
        </p:txBody>
      </p:sp>
      <p:sp>
        <p:nvSpPr>
          <p:cNvPr id="1599686679" name=""/>
          <p:cNvSpPr txBox="1"/>
          <p:nvPr/>
        </p:nvSpPr>
        <p:spPr bwMode="auto">
          <a:xfrm flipH="0" flipV="0">
            <a:off x="8224875" y="1047749"/>
            <a:ext cx="3953234" cy="20117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lang="ru-RU" sz="1800" b="1" i="0" u="none" strike="noStrike" cap="none" spc="0">
                <a:solidFill>
                  <a:srgbClr val="303030"/>
                </a:solidFill>
                <a:latin typeface="KacstBook"/>
                <a:ea typeface="Liberation Sans"/>
                <a:cs typeface="KacstBook"/>
              </a:rPr>
              <a:t> 21 октября судно вышло в море, 1 ноября начались испытания со вз</a:t>
            </a:r>
            <a:r>
              <a:rPr lang="ru-RU" sz="1800" b="1" i="0" u="none" strike="noStrike" cap="none" spc="0">
                <a:solidFill>
                  <a:srgbClr val="303030"/>
                </a:solidFill>
                <a:latin typeface="KacstBook"/>
                <a:ea typeface="Liberation Sans"/>
                <a:cs typeface="KacstBook"/>
              </a:rPr>
              <a:t>летом и посадкой авиации. </a:t>
            </a:r>
            <a:endParaRPr lang="ru-RU" sz="1800" b="1" i="0" u="none" strike="noStrike" cap="none" spc="0">
              <a:solidFill>
                <a:srgbClr val="30303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1800" b="1" i="0" u="none" strike="noStrike" cap="none" spc="0">
                <a:solidFill>
                  <a:srgbClr val="303030"/>
                </a:solidFill>
                <a:latin typeface="KacstBook"/>
                <a:ea typeface="Liberation Sans"/>
                <a:cs typeface="KacstBook"/>
              </a:rPr>
              <a:t>На протяжении 1990 корабль достраивался, продолжались его испытания.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003663">
                <a:alpha val="94999"/>
              </a:srgbClr>
            </a:gs>
            <a:gs pos="19000">
              <a:schemeClr val="accent5">
                <a:lumMod val="60000"/>
                <a:lumOff val="40000"/>
                <a:alpha val="94999"/>
              </a:schemeClr>
            </a:gs>
            <a:gs pos="50000">
              <a:schemeClr val="accent5">
                <a:lumMod val="20000"/>
                <a:lumOff val="80000"/>
                <a:alpha val="94999"/>
              </a:schemeClr>
            </a:gs>
            <a:gs pos="79000">
              <a:srgbClr val="FFFFFF">
                <a:alpha val="94999"/>
              </a:srgbClr>
            </a:gs>
          </a:gsLst>
          <a:lin ang="39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1346833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12698" y="15873"/>
            <a:ext cx="12182474" cy="97472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algn="just">
              <a:defRPr/>
            </a:pPr>
            <a:r>
              <a:rPr sz="3400" b="1">
                <a:solidFill>
                  <a:schemeClr val="bg1"/>
                </a:solidFill>
                <a:latin typeface="Liberation Sans"/>
                <a:ea typeface="PT Sans"/>
                <a:cs typeface="Liberation Sans"/>
              </a:rPr>
              <a:t>ТАВКР «Адмирал флота Советского Союза </a:t>
            </a:r>
            <a:r>
              <a:rPr sz="3400" b="1">
                <a:solidFill>
                  <a:schemeClr val="bg1"/>
                </a:solidFill>
                <a:latin typeface="Liberation Sans"/>
                <a:ea typeface="PT Sans"/>
                <a:cs typeface="Liberation Sans"/>
              </a:rPr>
              <a:t>Кузнецов</a:t>
            </a:r>
            <a:r>
              <a:rPr sz="3400" b="1">
                <a:solidFill>
                  <a:schemeClr val="bg1"/>
                </a:solidFill>
                <a:latin typeface="Liberation Sans"/>
                <a:ea typeface="PT Sans"/>
                <a:cs typeface="Liberation Sans"/>
              </a:rPr>
              <a:t>»</a:t>
            </a:r>
            <a:endParaRPr sz="3400" b="1">
              <a:solidFill>
                <a:schemeClr val="bg1"/>
              </a:solidFill>
            </a:endParaRPr>
          </a:p>
        </p:txBody>
      </p:sp>
      <p:sp>
        <p:nvSpPr>
          <p:cNvPr id="478405198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1679573" y="6445249"/>
            <a:ext cx="10515600" cy="414336"/>
          </a:xfrm>
        </p:spPr>
        <p:txBody>
          <a:bodyPr/>
          <a:lstStyle/>
          <a:p>
            <a:pPr marL="0" indent="0" algn="r">
              <a:buFont typeface="Arial"/>
              <a:buNone/>
              <a:defRPr/>
            </a:pPr>
            <a:r>
              <a:rPr sz="1900">
                <a:solidFill>
                  <a:srgbClr val="262626"/>
                </a:solidFill>
                <a:latin typeface="KacstBook"/>
                <a:ea typeface="PT Sans"/>
                <a:cs typeface="KacstBook"/>
              </a:rPr>
              <a:t>принят флотом 25 декабря 1990 года</a:t>
            </a:r>
            <a:r>
              <a:rPr sz="1900">
                <a:latin typeface="KacstBook"/>
                <a:cs typeface="KacstBook"/>
              </a:rPr>
              <a:t>/</a:t>
            </a:r>
            <a:r>
              <a:rPr sz="1900">
                <a:solidFill>
                  <a:srgbClr val="303030"/>
                </a:solidFill>
                <a:latin typeface="KacstBook"/>
                <a:ea typeface="Liberation Sans"/>
                <a:cs typeface="KacstBook"/>
              </a:rPr>
              <a:t>стал пятым кораблем серии (1143.5)</a:t>
            </a:r>
            <a:endParaRPr sz="1900">
              <a:latin typeface="KacstBook"/>
              <a:cs typeface="KacstBook"/>
            </a:endParaRPr>
          </a:p>
        </p:txBody>
      </p:sp>
      <p:pic>
        <p:nvPicPr>
          <p:cNvPr id="9038592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41434" y="919162"/>
            <a:ext cx="9524999" cy="5362574"/>
          </a:xfrm>
          <a:prstGeom prst="rect">
            <a:avLst/>
          </a:prstGeom>
        </p:spPr>
      </p:pic>
      <p:sp>
        <p:nvSpPr>
          <p:cNvPr id="2044127476" name=""/>
          <p:cNvSpPr txBox="1"/>
          <p:nvPr/>
        </p:nvSpPr>
        <p:spPr bwMode="auto">
          <a:xfrm flipH="0" flipV="0">
            <a:off x="1341432" y="5641619"/>
            <a:ext cx="9525178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indent="0" algn="ctr">
              <a:buFont typeface="Arial"/>
              <a:buNone/>
              <a:defRPr/>
            </a:pPr>
            <a:r>
              <a:rPr lang="ru-RU" sz="1800" b="1" i="0" u="none" strike="noStrike" cap="none" spc="0">
                <a:solidFill>
                  <a:schemeClr val="bg1"/>
                </a:solidFill>
                <a:latin typeface="KacstBook"/>
                <a:ea typeface="Liberation Sans"/>
                <a:cs typeface="KacstBook"/>
              </a:rPr>
              <a:t>В состав Северного флота «Адмирал Кузнецов» официально зачислен </a:t>
            </a:r>
            <a:endParaRPr lang="ru-RU" sz="1800" b="1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 algn="ctr">
              <a:buFont typeface="Arial"/>
              <a:buNone/>
              <a:defRPr/>
            </a:pPr>
            <a:r>
              <a:rPr lang="ru-RU" sz="1800" b="1" i="0" u="none" strike="noStrike" cap="none" spc="0">
                <a:solidFill>
                  <a:schemeClr val="bg1"/>
                </a:solidFill>
                <a:latin typeface="KacstBook"/>
                <a:ea typeface="Liberation Sans"/>
                <a:cs typeface="KacstBook"/>
              </a:rPr>
              <a:t>20 января 1991.</a:t>
            </a:r>
            <a:endParaRPr sz="1800" b="1">
              <a:solidFill>
                <a:schemeClr val="bg1"/>
              </a:solidFill>
              <a:latin typeface="KacstBook"/>
              <a:cs typeface="Kacst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07090A">
            <a:alpha val="84000"/>
          </a:srgb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0832187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-15872" y="5000625"/>
            <a:ext cx="12225375" cy="183832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748"/>
              </a:spcAft>
              <a:defRPr/>
            </a:pPr>
            <a:endParaRPr sz="2200">
              <a:solidFill>
                <a:schemeClr val="bg1"/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748"/>
              </a:spcAft>
              <a:buFont typeface="Arial"/>
              <a:buNone/>
              <a:defRPr/>
            </a:pPr>
            <a:r>
              <a:rPr lang="ru-RU" sz="2200" b="0" i="0" u="none" strike="noStrike" cap="none" spc="0">
                <a:solidFill>
                  <a:schemeClr val="bg1"/>
                </a:solidFill>
                <a:latin typeface="Liberation Sans"/>
                <a:ea typeface="Liberation Sans"/>
                <a:cs typeface="Liberation Sans"/>
              </a:rPr>
              <a:t>В ноябре 1991 года крейсер, базировавшийся на рейде Севастополя, получил телеграмму председателя Верховной Рады Украины Л. М. Кравчука о приписке к украинскому флоту. Команд</a:t>
            </a:r>
            <a:r>
              <a:rPr lang="ru-RU" sz="2200" b="0" i="0" u="none" strike="noStrike" cap="none" spc="0">
                <a:solidFill>
                  <a:schemeClr val="bg1"/>
                </a:solidFill>
                <a:latin typeface="Liberation Sans"/>
                <a:ea typeface="Liberation Sans"/>
                <a:cs typeface="Liberation Sans"/>
              </a:rPr>
              <a:t>ир судна Виктор Ярыгин снялся с рейда и в обход Европы совершил переход в</a:t>
            </a:r>
            <a:r>
              <a:rPr lang="ru-RU" sz="2200" b="0" i="0" u="none" strike="noStrike" cap="none" spc="0">
                <a:solidFill>
                  <a:srgbClr val="303030"/>
                </a:solidFill>
                <a:latin typeface="Liberation Sans"/>
                <a:ea typeface="Liberation Sans"/>
                <a:cs typeface="Liberation Sans"/>
              </a:rPr>
              <a:t> </a:t>
            </a:r>
            <a:r>
              <a:rPr lang="ru-RU" sz="2200" b="0" i="0" u="none" strike="noStrike" cap="none" spc="0">
                <a:solidFill>
                  <a:schemeClr val="bg1"/>
                </a:solidFill>
                <a:latin typeface="Liberation Sans"/>
                <a:ea typeface="Liberation Sans"/>
                <a:cs typeface="Liberation Sans"/>
              </a:rPr>
              <a:t>Видяево, в Мурманской области.</a:t>
            </a:r>
            <a:endParaRPr lang="ru-RU" sz="2200" b="0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1029266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5873" y="28574"/>
            <a:ext cx="7161573" cy="5299564"/>
          </a:xfrm>
          <a:prstGeom prst="rect">
            <a:avLst/>
          </a:prstGeom>
        </p:spPr>
      </p:pic>
      <p:sp>
        <p:nvSpPr>
          <p:cNvPr id="1942474526" name=""/>
          <p:cNvSpPr txBox="1"/>
          <p:nvPr/>
        </p:nvSpPr>
        <p:spPr bwMode="auto">
          <a:xfrm flipH="0" flipV="0">
            <a:off x="6802799" y="781049"/>
            <a:ext cx="4591085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22636791" name=""/>
          <p:cNvSpPr txBox="1"/>
          <p:nvPr/>
        </p:nvSpPr>
        <p:spPr bwMode="auto">
          <a:xfrm flipH="0" flipV="0">
            <a:off x="6500363" y="1495424"/>
            <a:ext cx="5636651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indent="0" algn="ctr">
              <a:buFont typeface="Arial"/>
              <a:buNone/>
              <a:defRPr/>
            </a:pPr>
            <a:endParaRPr sz="1800" b="0" i="0" u="none">
              <a:solidFill>
                <a:schemeClr val="bg1"/>
              </a:solidFill>
              <a:latin typeface="PT Sans"/>
              <a:ea typeface="PT Sans"/>
              <a:cs typeface="PT Sans"/>
            </a:endParaRPr>
          </a:p>
          <a:p>
            <a:pPr>
              <a:defRPr/>
            </a:pP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R7-Office/7.2.0.134</Application>
  <DocSecurity>0</DocSecurity>
  <PresentationFormat>Widescreen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Виктория Осипенко</cp:lastModifiedBy>
  <cp:revision>18</cp:revision>
  <dcterms:created xsi:type="dcterms:W3CDTF">2012-12-03T06:56:55Z</dcterms:created>
  <dcterms:modified xsi:type="dcterms:W3CDTF">2023-04-28T12:39:38Z</dcterms:modified>
  <cp:category/>
  <cp:contentStatus/>
  <cp:version/>
</cp:coreProperties>
</file>